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1" d="100"/>
          <a:sy n="71" d="100"/>
        </p:scale>
        <p:origin x="87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&amp;instructor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55525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Mokaba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Mabuela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02/10/2021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https://github.com/Mokaba23/IBM-Data-Science-Certificate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ZA" sz="16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ZA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ZA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ZA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ZA" sz="16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ZA" sz="16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ZA" sz="16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ZA" sz="16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ZA" sz="16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ZA" sz="16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ZA" sz="16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ZA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ZA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ZA" sz="16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ZA" sz="16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ZA" sz="16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ZA" sz="16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ZA" sz="1600" dirty="0">
              <a:latin typeface="Carlito"/>
              <a:cs typeface="Carlito"/>
            </a:endParaRPr>
          </a:p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ZA" sz="16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ZA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ZA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ZA" sz="16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ZA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ZA" sz="16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ZA" sz="16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ZA" sz="16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ZA" sz="16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ZA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https://github.com/Mokaba23/IBM-Data-Science-Certificate/blob/main/10.Applied_Data_Science_Capstone/Week%202/Eda%20data%20viz.ipynb</a:t>
            </a: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ZA" sz="16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ZA" sz="16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ZA" sz="16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ZA" sz="16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ZA" sz="16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ZA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6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ZA" sz="16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ZA" sz="16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ZA" sz="16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/>
              <a:t>https://github.com/Mokaba23/IBM-Data-Science-Certificate/blob/main/10.Applied_Data_Science_Capstone/Week%203/lnteractive%20visualization%20with%20folium.ipynb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ZA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ZA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ZA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ZA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ZA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ZA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ZA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ZA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ZA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559858"/>
            <a:ext cx="10515600" cy="449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endParaRPr lang="en-ZA" sz="2400" spc="-5" dirty="0">
              <a:solidFill>
                <a:srgbClr val="BB562C"/>
              </a:solidFill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This is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a </a:t>
            </a:r>
            <a:r>
              <a:rPr lang="en-ZA" sz="1600" spc="-20" dirty="0">
                <a:solidFill>
                  <a:srgbClr val="BB562C"/>
                </a:solidFill>
                <a:latin typeface="Carlito"/>
                <a:cs typeface="Carlito"/>
              </a:rPr>
              <a:t>preview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lang="en-ZA" sz="1600" spc="-15" dirty="0" err="1">
                <a:solidFill>
                  <a:srgbClr val="BB562C"/>
                </a:solidFill>
                <a:latin typeface="Carlito"/>
                <a:cs typeface="Carlito"/>
              </a:rPr>
              <a:t>Plotly</a:t>
            </a:r>
            <a:r>
              <a:rPr lang="en-ZA" sz="1600" spc="-15" dirty="0">
                <a:solidFill>
                  <a:srgbClr val="BB562C"/>
                </a:solidFill>
                <a:latin typeface="Carlito"/>
                <a:cs typeface="Carlito"/>
              </a:rPr>
              <a:t> dashboard.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lang="en-ZA" sz="1600" spc="-20" dirty="0">
                <a:solidFill>
                  <a:srgbClr val="BB562C"/>
                </a:solidFill>
                <a:latin typeface="Carlito"/>
                <a:cs typeface="Carlito"/>
              </a:rPr>
              <a:t>following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sides will show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lang="en-ZA" sz="1600" spc="-15" dirty="0">
                <a:solidFill>
                  <a:srgbClr val="BB562C"/>
                </a:solidFill>
                <a:latin typeface="Carlito"/>
                <a:cs typeface="Carlito"/>
              </a:rPr>
              <a:t>results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lang="en-ZA" sz="1600" spc="-20" dirty="0">
                <a:solidFill>
                  <a:srgbClr val="BB562C"/>
                </a:solidFill>
                <a:latin typeface="Carlito"/>
                <a:cs typeface="Carlito"/>
              </a:rPr>
              <a:t>EDA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with  </a:t>
            </a:r>
            <a:r>
              <a:rPr lang="en-ZA" sz="1600" spc="-20" dirty="0">
                <a:solidFill>
                  <a:srgbClr val="BB562C"/>
                </a:solidFill>
                <a:latin typeface="Carlito"/>
                <a:cs typeface="Carlito"/>
              </a:rPr>
              <a:t>visualization, EDA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SQL, </a:t>
            </a:r>
            <a:r>
              <a:rPr lang="en-ZA" sz="1600" spc="-25" dirty="0">
                <a:solidFill>
                  <a:srgbClr val="BB562C"/>
                </a:solidFill>
                <a:latin typeface="Carlito"/>
                <a:cs typeface="Carlito"/>
              </a:rPr>
              <a:t>Interactive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Map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lang="en-ZA" sz="1600" spc="-20" dirty="0">
                <a:solidFill>
                  <a:srgbClr val="BB562C"/>
                </a:solidFill>
                <a:latin typeface="Carlito"/>
                <a:cs typeface="Carlito"/>
              </a:rPr>
              <a:t>Folium,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lang="en-ZA" sz="1600" spc="-10" dirty="0">
                <a:solidFill>
                  <a:srgbClr val="BB562C"/>
                </a:solidFill>
                <a:latin typeface="Carlito"/>
                <a:cs typeface="Carlito"/>
              </a:rPr>
              <a:t>finally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lang="en-ZA" sz="1600" spc="-15" dirty="0">
                <a:solidFill>
                  <a:srgbClr val="BB562C"/>
                </a:solidFill>
                <a:latin typeface="Carlito"/>
                <a:cs typeface="Carlito"/>
              </a:rPr>
              <a:t>results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of our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model 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with  </a:t>
            </a:r>
            <a:r>
              <a:rPr lang="en-ZA" sz="1600" dirty="0">
                <a:solidFill>
                  <a:srgbClr val="BB562C"/>
                </a:solidFill>
                <a:latin typeface="Carlito"/>
                <a:cs typeface="Carlito"/>
              </a:rPr>
              <a:t>about 83%</a:t>
            </a:r>
            <a:r>
              <a:rPr lang="en-ZA" sz="1600" spc="-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lang="en-ZA" sz="1600" spc="-45" dirty="0">
                <a:solidFill>
                  <a:srgbClr val="BB562C"/>
                </a:solidFill>
                <a:latin typeface="Carlito"/>
                <a:cs typeface="Carlito"/>
              </a:rPr>
              <a:t>accuracy.</a:t>
            </a:r>
            <a:endParaRPr lang="en-ZA" sz="1600" dirty="0">
              <a:latin typeface="Carlito"/>
              <a:cs typeface="Carli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6DCE2-A316-4E9A-9A43-2AD3C3A992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51648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43753" y="1519518"/>
            <a:ext cx="11187953" cy="43494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ZA" sz="1600" spc="-2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ZA" sz="1600" spc="-20" dirty="0">
                <a:latin typeface="Carlito"/>
                <a:cs typeface="Carlito"/>
              </a:rPr>
              <a:t>Graphic </a:t>
            </a:r>
            <a:r>
              <a:rPr lang="en-ZA" sz="1600" spc="-10" dirty="0">
                <a:latin typeface="Carlito"/>
                <a:cs typeface="Carlito"/>
              </a:rPr>
              <a:t>suggests </a:t>
            </a:r>
            <a:r>
              <a:rPr lang="en-ZA" sz="1600" spc="-5" dirty="0">
                <a:latin typeface="Carlito"/>
                <a:cs typeface="Carlito"/>
              </a:rPr>
              <a:t>an </a:t>
            </a:r>
            <a:r>
              <a:rPr lang="en-ZA" sz="1600" spc="-20" dirty="0">
                <a:latin typeface="Carlito"/>
                <a:cs typeface="Carlito"/>
              </a:rPr>
              <a:t>increase </a:t>
            </a:r>
            <a:r>
              <a:rPr lang="en-ZA" sz="1600" dirty="0">
                <a:latin typeface="Carlito"/>
                <a:cs typeface="Carlito"/>
              </a:rPr>
              <a:t>in </a:t>
            </a:r>
            <a:r>
              <a:rPr lang="en-ZA" sz="1600" spc="-15" dirty="0">
                <a:latin typeface="Carlito"/>
                <a:cs typeface="Carlito"/>
              </a:rPr>
              <a:t>success </a:t>
            </a:r>
            <a:r>
              <a:rPr lang="en-ZA" sz="1600" spc="-40" dirty="0">
                <a:latin typeface="Carlito"/>
                <a:cs typeface="Carlito"/>
              </a:rPr>
              <a:t>rate </a:t>
            </a:r>
            <a:r>
              <a:rPr lang="en-ZA" sz="1600" spc="-20" dirty="0">
                <a:latin typeface="Carlito"/>
                <a:cs typeface="Carlito"/>
              </a:rPr>
              <a:t>over </a:t>
            </a:r>
            <a:r>
              <a:rPr lang="en-ZA" sz="1600" spc="-5" dirty="0">
                <a:latin typeface="Carlito"/>
                <a:cs typeface="Carlito"/>
              </a:rPr>
              <a:t>time </a:t>
            </a:r>
            <a:r>
              <a:rPr lang="en-ZA" sz="1600" spc="-20" dirty="0">
                <a:latin typeface="Carlito"/>
                <a:cs typeface="Carlito"/>
              </a:rPr>
              <a:t>(indicated </a:t>
            </a:r>
            <a:r>
              <a:rPr lang="en-ZA" sz="1600" dirty="0">
                <a:latin typeface="Carlito"/>
                <a:cs typeface="Carlito"/>
              </a:rPr>
              <a:t>in </a:t>
            </a:r>
            <a:r>
              <a:rPr lang="en-ZA" sz="1600" spc="-10" dirty="0">
                <a:latin typeface="Carlito"/>
                <a:cs typeface="Carlito"/>
              </a:rPr>
              <a:t>Flight </a:t>
            </a:r>
            <a:r>
              <a:rPr lang="en-ZA" sz="1600" spc="-5" dirty="0">
                <a:latin typeface="Carlito"/>
                <a:cs typeface="Carlito"/>
              </a:rPr>
              <a:t>Number).  </a:t>
            </a:r>
            <a:r>
              <a:rPr lang="en-ZA" sz="1600" spc="-25" dirty="0">
                <a:latin typeface="Carlito"/>
                <a:cs typeface="Carlito"/>
              </a:rPr>
              <a:t>Likely </a:t>
            </a:r>
            <a:r>
              <a:rPr lang="en-ZA" sz="1600" spc="-5" dirty="0">
                <a:latin typeface="Carlito"/>
                <a:cs typeface="Carlito"/>
              </a:rPr>
              <a:t>a big </a:t>
            </a:r>
            <a:r>
              <a:rPr lang="en-ZA" sz="1600" spc="-25" dirty="0">
                <a:latin typeface="Carlito"/>
                <a:cs typeface="Carlito"/>
              </a:rPr>
              <a:t>breakthrough </a:t>
            </a:r>
            <a:r>
              <a:rPr lang="en-ZA" sz="1600" spc="-20" dirty="0">
                <a:latin typeface="Carlito"/>
                <a:cs typeface="Carlito"/>
              </a:rPr>
              <a:t>around </a:t>
            </a:r>
            <a:r>
              <a:rPr lang="en-ZA" sz="1600" spc="-10" dirty="0">
                <a:latin typeface="Carlito"/>
                <a:cs typeface="Carlito"/>
              </a:rPr>
              <a:t>flight </a:t>
            </a:r>
            <a:r>
              <a:rPr lang="en-ZA" sz="1600" spc="-15" dirty="0">
                <a:latin typeface="Carlito"/>
                <a:cs typeface="Carlito"/>
              </a:rPr>
              <a:t>20 </a:t>
            </a:r>
            <a:r>
              <a:rPr lang="en-ZA" sz="1600" spc="-5" dirty="0">
                <a:latin typeface="Carlito"/>
                <a:cs typeface="Carlito"/>
              </a:rPr>
              <a:t>which </a:t>
            </a:r>
            <a:r>
              <a:rPr lang="en-ZA" sz="1600" spc="-15" dirty="0">
                <a:latin typeface="Carlito"/>
                <a:cs typeface="Carlito"/>
              </a:rPr>
              <a:t>significantly </a:t>
            </a:r>
            <a:r>
              <a:rPr lang="en-ZA" sz="1600" spc="-20" dirty="0">
                <a:latin typeface="Carlito"/>
                <a:cs typeface="Carlito"/>
              </a:rPr>
              <a:t>increased </a:t>
            </a:r>
            <a:r>
              <a:rPr lang="en-ZA" sz="1600" spc="-15" dirty="0">
                <a:latin typeface="Carlito"/>
                <a:cs typeface="Carlito"/>
              </a:rPr>
              <a:t>success </a:t>
            </a:r>
            <a:r>
              <a:rPr lang="en-ZA" sz="1600" spc="-25" dirty="0">
                <a:latin typeface="Carlito"/>
                <a:cs typeface="Carlito"/>
              </a:rPr>
              <a:t>rate.  </a:t>
            </a:r>
            <a:r>
              <a:rPr lang="en-ZA" sz="1600" spc="-20" dirty="0">
                <a:latin typeface="Carlito"/>
                <a:cs typeface="Carlito"/>
              </a:rPr>
              <a:t>CCAFS appears </a:t>
            </a:r>
            <a:r>
              <a:rPr lang="en-ZA" sz="1600" spc="-15" dirty="0">
                <a:latin typeface="Carlito"/>
                <a:cs typeface="Carlito"/>
              </a:rPr>
              <a:t>to </a:t>
            </a:r>
            <a:r>
              <a:rPr lang="en-ZA" sz="1600" spc="-5" dirty="0">
                <a:latin typeface="Carlito"/>
                <a:cs typeface="Carlito"/>
              </a:rPr>
              <a:t>be the main </a:t>
            </a:r>
            <a:r>
              <a:rPr lang="en-ZA" sz="1600" spc="-10" dirty="0">
                <a:latin typeface="Carlito"/>
                <a:cs typeface="Carlito"/>
              </a:rPr>
              <a:t>launch </a:t>
            </a:r>
            <a:r>
              <a:rPr lang="en-ZA" sz="1600" spc="-15" dirty="0">
                <a:latin typeface="Carlito"/>
                <a:cs typeface="Carlito"/>
              </a:rPr>
              <a:t>site </a:t>
            </a:r>
            <a:r>
              <a:rPr lang="en-ZA" sz="1600" spc="-5" dirty="0">
                <a:latin typeface="Carlito"/>
                <a:cs typeface="Carlito"/>
              </a:rPr>
              <a:t>as it has the </a:t>
            </a:r>
            <a:r>
              <a:rPr lang="en-ZA" sz="1600" spc="-20" dirty="0">
                <a:latin typeface="Carlito"/>
                <a:cs typeface="Carlito"/>
              </a:rPr>
              <a:t>most</a:t>
            </a:r>
            <a:r>
              <a:rPr lang="en-ZA" sz="1600" spc="-90" dirty="0">
                <a:latin typeface="Carlito"/>
                <a:cs typeface="Carlito"/>
              </a:rPr>
              <a:t> </a:t>
            </a:r>
            <a:r>
              <a:rPr lang="en-ZA" sz="1600" spc="-20" dirty="0">
                <a:latin typeface="Carlito"/>
                <a:cs typeface="Carlito"/>
              </a:rPr>
              <a:t>volume.</a:t>
            </a:r>
            <a:endParaRPr lang="en-ZA" sz="16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9C123EF-9FF0-49B7-8D3D-41F44B1ADA68}"/>
              </a:ext>
            </a:extLst>
          </p:cNvPr>
          <p:cNvSpPr/>
          <p:nvPr/>
        </p:nvSpPr>
        <p:spPr>
          <a:xfrm>
            <a:off x="443753" y="1632204"/>
            <a:ext cx="11014219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61565"/>
            <a:ext cx="10807908" cy="41197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1600" spc="-25" dirty="0">
                <a:latin typeface="Carlito"/>
                <a:cs typeface="Carlito"/>
              </a:rPr>
              <a:t>Payload </a:t>
            </a:r>
            <a:r>
              <a:rPr lang="en-ZA" sz="1600" spc="-5" dirty="0">
                <a:latin typeface="Carlito"/>
                <a:cs typeface="Carlito"/>
              </a:rPr>
              <a:t>mass </a:t>
            </a:r>
            <a:r>
              <a:rPr lang="en-ZA" sz="1600" spc="-20" dirty="0">
                <a:latin typeface="Carlito"/>
                <a:cs typeface="Carlito"/>
              </a:rPr>
              <a:t>appears </a:t>
            </a:r>
            <a:r>
              <a:rPr lang="en-ZA" sz="1600" spc="-15" dirty="0">
                <a:latin typeface="Carlito"/>
                <a:cs typeface="Carlito"/>
              </a:rPr>
              <a:t>to </a:t>
            </a:r>
            <a:r>
              <a:rPr lang="en-ZA" sz="1600" spc="-20" dirty="0">
                <a:latin typeface="Carlito"/>
                <a:cs typeface="Carlito"/>
              </a:rPr>
              <a:t>fall mostly between </a:t>
            </a:r>
            <a:r>
              <a:rPr lang="en-ZA" sz="1600" spc="-10" dirty="0">
                <a:latin typeface="Carlito"/>
                <a:cs typeface="Carlito"/>
              </a:rPr>
              <a:t>0-6000 </a:t>
            </a:r>
            <a:r>
              <a:rPr lang="en-ZA" sz="1600" spc="-5" dirty="0">
                <a:latin typeface="Carlito"/>
                <a:cs typeface="Carlito"/>
              </a:rPr>
              <a:t>kg.  </a:t>
            </a:r>
            <a:r>
              <a:rPr lang="en-ZA" sz="1600" spc="-25" dirty="0">
                <a:latin typeface="Carlito"/>
                <a:cs typeface="Carlito"/>
              </a:rPr>
              <a:t>Different </a:t>
            </a:r>
            <a:r>
              <a:rPr lang="en-ZA" sz="1600" spc="-5" dirty="0">
                <a:latin typeface="Carlito"/>
                <a:cs typeface="Carlito"/>
              </a:rPr>
              <a:t>launch </a:t>
            </a:r>
            <a:r>
              <a:rPr lang="en-ZA" sz="1600" spc="-10" dirty="0">
                <a:latin typeface="Carlito"/>
                <a:cs typeface="Carlito"/>
              </a:rPr>
              <a:t>sites </a:t>
            </a:r>
            <a:r>
              <a:rPr lang="en-ZA" sz="1600" spc="-5" dirty="0">
                <a:latin typeface="Carlito"/>
                <a:cs typeface="Carlito"/>
              </a:rPr>
              <a:t>also </a:t>
            </a:r>
            <a:r>
              <a:rPr lang="en-ZA" sz="1600" spc="-15" dirty="0">
                <a:latin typeface="Carlito"/>
                <a:cs typeface="Carlito"/>
              </a:rPr>
              <a:t>seem to use </a:t>
            </a:r>
            <a:r>
              <a:rPr lang="en-ZA" sz="1600" spc="-25" dirty="0">
                <a:latin typeface="Carlito"/>
                <a:cs typeface="Carlito"/>
              </a:rPr>
              <a:t>different </a:t>
            </a:r>
            <a:r>
              <a:rPr lang="en-ZA" sz="1600" spc="-20" dirty="0">
                <a:latin typeface="Carlito"/>
                <a:cs typeface="Carlito"/>
              </a:rPr>
              <a:t>payload</a:t>
            </a:r>
            <a:r>
              <a:rPr lang="en-ZA" sz="1600" spc="-10" dirty="0">
                <a:latin typeface="Carlito"/>
                <a:cs typeface="Carlito"/>
              </a:rPr>
              <a:t> </a:t>
            </a:r>
            <a:r>
              <a:rPr lang="en-ZA" sz="1600" spc="-5" dirty="0">
                <a:latin typeface="Carlito"/>
                <a:cs typeface="Carlito"/>
              </a:rPr>
              <a:t>mass.</a:t>
            </a:r>
            <a:endParaRPr lang="en-ZA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0251FF3-0164-42FF-8F58-59C88B29D2A6}"/>
              </a:ext>
            </a:extLst>
          </p:cNvPr>
          <p:cNvSpPr/>
          <p:nvPr/>
        </p:nvSpPr>
        <p:spPr>
          <a:xfrm>
            <a:off x="614081" y="1653539"/>
            <a:ext cx="10963837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59859"/>
            <a:ext cx="10687962" cy="43338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C7E2FE6-4BF4-411E-B67A-5AF2EF4083A4}"/>
              </a:ext>
            </a:extLst>
          </p:cNvPr>
          <p:cNvSpPr/>
          <p:nvPr/>
        </p:nvSpPr>
        <p:spPr>
          <a:xfrm>
            <a:off x="2321051" y="1671828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ZA" sz="1700" spc="-15" dirty="0">
                <a:latin typeface="Carlito"/>
                <a:cs typeface="Carlito"/>
              </a:rPr>
              <a:t>Launch Orbit </a:t>
            </a:r>
            <a:r>
              <a:rPr lang="en-ZA" sz="1700" spc="-25" dirty="0">
                <a:latin typeface="Carlito"/>
                <a:cs typeface="Carlito"/>
              </a:rPr>
              <a:t>preferences </a:t>
            </a:r>
            <a:r>
              <a:rPr lang="en-ZA" sz="1700" spc="-5" dirty="0">
                <a:latin typeface="Carlito"/>
                <a:cs typeface="Carlito"/>
              </a:rPr>
              <a:t>changed </a:t>
            </a:r>
            <a:r>
              <a:rPr lang="en-ZA" sz="1700" spc="-20" dirty="0">
                <a:latin typeface="Carlito"/>
                <a:cs typeface="Carlito"/>
              </a:rPr>
              <a:t>over </a:t>
            </a:r>
            <a:r>
              <a:rPr lang="en-ZA" sz="1700" spc="-10" dirty="0">
                <a:latin typeface="Carlito"/>
                <a:cs typeface="Carlito"/>
              </a:rPr>
              <a:t>Flight </a:t>
            </a:r>
            <a:r>
              <a:rPr lang="en-ZA" sz="1700" spc="-50" dirty="0">
                <a:latin typeface="Carlito"/>
                <a:cs typeface="Carlito"/>
              </a:rPr>
              <a:t>Number.  </a:t>
            </a:r>
            <a:r>
              <a:rPr lang="en-ZA" sz="1700" spc="-15" dirty="0">
                <a:latin typeface="Carlito"/>
                <a:cs typeface="Carlito"/>
              </a:rPr>
              <a:t>Launch </a:t>
            </a:r>
            <a:r>
              <a:rPr lang="en-ZA" sz="1700" spc="-25" dirty="0" err="1">
                <a:latin typeface="Carlito"/>
                <a:cs typeface="Carlito"/>
              </a:rPr>
              <a:t>Outcome</a:t>
            </a:r>
            <a:r>
              <a:rPr lang="en-ZA" sz="1700" spc="-15" dirty="0" err="1">
                <a:latin typeface="Carlito"/>
                <a:cs typeface="Carlito"/>
              </a:rPr>
              <a:t>seems</a:t>
            </a:r>
            <a:r>
              <a:rPr lang="en-ZA" sz="1700" spc="-15" dirty="0">
                <a:latin typeface="Carlito"/>
                <a:cs typeface="Carlito"/>
              </a:rPr>
              <a:t> to </a:t>
            </a:r>
            <a:r>
              <a:rPr lang="en-ZA" sz="1700" spc="-25" dirty="0">
                <a:latin typeface="Carlito"/>
                <a:cs typeface="Carlito"/>
              </a:rPr>
              <a:t>correlate </a:t>
            </a:r>
            <a:r>
              <a:rPr lang="en-ZA" sz="1700" spc="-5" dirty="0">
                <a:latin typeface="Carlito"/>
                <a:cs typeface="Carlito"/>
              </a:rPr>
              <a:t>with this</a:t>
            </a:r>
            <a:r>
              <a:rPr lang="en-ZA" sz="1700" spc="120" dirty="0">
                <a:latin typeface="Carlito"/>
                <a:cs typeface="Carlito"/>
              </a:rPr>
              <a:t> </a:t>
            </a:r>
            <a:r>
              <a:rPr lang="en-ZA" sz="1700" spc="-25" dirty="0">
                <a:latin typeface="Carlito"/>
                <a:cs typeface="Carlito"/>
              </a:rPr>
              <a:t>preference.</a:t>
            </a:r>
            <a:endParaRPr lang="en-ZA" sz="17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ZA" sz="1700" spc="-15" dirty="0">
                <a:latin typeface="Carlito"/>
                <a:cs typeface="Carlito"/>
              </a:rPr>
              <a:t>SpaceX </a:t>
            </a:r>
            <a:r>
              <a:rPr lang="en-ZA" sz="1700" spc="-20" dirty="0">
                <a:latin typeface="Carlito"/>
                <a:cs typeface="Carlito"/>
              </a:rPr>
              <a:t>started </a:t>
            </a:r>
            <a:r>
              <a:rPr lang="en-ZA" sz="1700" spc="-5" dirty="0">
                <a:latin typeface="Carlito"/>
                <a:cs typeface="Carlito"/>
              </a:rPr>
              <a:t>with </a:t>
            </a:r>
            <a:r>
              <a:rPr lang="en-ZA" sz="1700" spc="-25" dirty="0">
                <a:latin typeface="Carlito"/>
                <a:cs typeface="Carlito"/>
              </a:rPr>
              <a:t>LEO </a:t>
            </a:r>
            <a:r>
              <a:rPr lang="en-ZA" sz="1700" spc="-5" dirty="0">
                <a:latin typeface="Carlito"/>
                <a:cs typeface="Carlito"/>
              </a:rPr>
              <a:t>orbits which </a:t>
            </a:r>
            <a:r>
              <a:rPr lang="en-ZA" sz="1700" spc="-20" dirty="0">
                <a:latin typeface="Carlito"/>
                <a:cs typeface="Carlito"/>
              </a:rPr>
              <a:t>saw </a:t>
            </a:r>
            <a:r>
              <a:rPr lang="en-ZA" sz="1700" spc="-25" dirty="0">
                <a:latin typeface="Carlito"/>
                <a:cs typeface="Carlito"/>
              </a:rPr>
              <a:t>moderate </a:t>
            </a:r>
            <a:r>
              <a:rPr lang="en-ZA" sz="1700" spc="-15" dirty="0">
                <a:latin typeface="Carlito"/>
                <a:cs typeface="Carlito"/>
              </a:rPr>
              <a:t>success </a:t>
            </a:r>
            <a:r>
              <a:rPr lang="en-ZA" sz="1700" spc="-25" dirty="0">
                <a:latin typeface="Carlito"/>
                <a:cs typeface="Carlito"/>
              </a:rPr>
              <a:t>LEO </a:t>
            </a:r>
            <a:r>
              <a:rPr lang="en-ZA" sz="1700" spc="-5" dirty="0">
                <a:latin typeface="Carlito"/>
                <a:cs typeface="Carlito"/>
              </a:rPr>
              <a:t>and </a:t>
            </a:r>
            <a:r>
              <a:rPr lang="en-ZA" sz="1700" spc="-25" dirty="0">
                <a:latin typeface="Carlito"/>
                <a:cs typeface="Carlito"/>
              </a:rPr>
              <a:t>returned </a:t>
            </a:r>
            <a:r>
              <a:rPr lang="en-ZA" sz="1700" spc="-15" dirty="0">
                <a:latin typeface="Carlito"/>
                <a:cs typeface="Carlito"/>
              </a:rPr>
              <a:t>to </a:t>
            </a:r>
            <a:r>
              <a:rPr lang="en-ZA" sz="1700" spc="-25" dirty="0">
                <a:latin typeface="Carlito"/>
                <a:cs typeface="Carlito"/>
              </a:rPr>
              <a:t>VLEO </a:t>
            </a:r>
            <a:r>
              <a:rPr lang="en-ZA" sz="1700" dirty="0">
                <a:latin typeface="Carlito"/>
                <a:cs typeface="Carlito"/>
              </a:rPr>
              <a:t>in </a:t>
            </a:r>
            <a:r>
              <a:rPr lang="en-ZA" sz="1700" spc="-25" dirty="0">
                <a:latin typeface="Carlito"/>
                <a:cs typeface="Carlito"/>
              </a:rPr>
              <a:t>recent </a:t>
            </a:r>
            <a:r>
              <a:rPr lang="en-ZA" sz="1700" spc="-5" dirty="0">
                <a:latin typeface="Carlito"/>
                <a:cs typeface="Carlito"/>
              </a:rPr>
              <a:t>launches  </a:t>
            </a:r>
            <a:r>
              <a:rPr lang="en-ZA" sz="1700" spc="-15" dirty="0">
                <a:latin typeface="Carlito"/>
                <a:cs typeface="Carlito"/>
              </a:rPr>
              <a:t>SpaceX </a:t>
            </a:r>
            <a:r>
              <a:rPr lang="en-ZA" sz="1700" spc="-20" dirty="0">
                <a:latin typeface="Carlito"/>
                <a:cs typeface="Carlito"/>
              </a:rPr>
              <a:t>appears </a:t>
            </a:r>
            <a:r>
              <a:rPr lang="en-ZA" sz="1700" spc="-15" dirty="0">
                <a:latin typeface="Carlito"/>
                <a:cs typeface="Carlito"/>
              </a:rPr>
              <a:t>to </a:t>
            </a:r>
            <a:r>
              <a:rPr lang="en-ZA" sz="1700" spc="-25" dirty="0">
                <a:latin typeface="Carlito"/>
                <a:cs typeface="Carlito"/>
              </a:rPr>
              <a:t>perform better </a:t>
            </a:r>
            <a:r>
              <a:rPr lang="en-ZA" sz="1700" dirty="0">
                <a:latin typeface="Carlito"/>
                <a:cs typeface="Carlito"/>
              </a:rPr>
              <a:t>in </a:t>
            </a:r>
            <a:r>
              <a:rPr lang="en-ZA" sz="1700" spc="-20" dirty="0">
                <a:latin typeface="Carlito"/>
                <a:cs typeface="Carlito"/>
              </a:rPr>
              <a:t>lower </a:t>
            </a:r>
            <a:r>
              <a:rPr lang="en-ZA" sz="1700" spc="-5" dirty="0">
                <a:latin typeface="Carlito"/>
                <a:cs typeface="Carlito"/>
              </a:rPr>
              <a:t>orbits or </a:t>
            </a:r>
            <a:r>
              <a:rPr lang="en-ZA" sz="1700" spc="-20" dirty="0">
                <a:latin typeface="Carlito"/>
                <a:cs typeface="Carlito"/>
              </a:rPr>
              <a:t>Sun-synchronous</a:t>
            </a:r>
            <a:r>
              <a:rPr lang="en-ZA" sz="1700" spc="275" dirty="0">
                <a:latin typeface="Carlito"/>
                <a:cs typeface="Carlito"/>
              </a:rPr>
              <a:t> </a:t>
            </a:r>
            <a:r>
              <a:rPr lang="en-ZA" sz="1700" spc="-5" dirty="0">
                <a:latin typeface="Carlito"/>
                <a:cs typeface="Carlito"/>
              </a:rPr>
              <a:t>orbits</a:t>
            </a:r>
            <a:endParaRPr lang="en-ZA"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757CB14-584D-40EB-BA83-D07D6E15ED9E}"/>
              </a:ext>
            </a:extLst>
          </p:cNvPr>
          <p:cNvSpPr/>
          <p:nvPr/>
        </p:nvSpPr>
        <p:spPr>
          <a:xfrm>
            <a:off x="734029" y="1644395"/>
            <a:ext cx="10843889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7944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ZA" sz="1600" spc="-25" dirty="0">
                <a:latin typeface="Carlito"/>
                <a:cs typeface="Carlito"/>
              </a:rPr>
              <a:t>Payload </a:t>
            </a:r>
            <a:r>
              <a:rPr lang="en-ZA" sz="1600" spc="-5" dirty="0">
                <a:latin typeface="Carlito"/>
                <a:cs typeface="Carlito"/>
              </a:rPr>
              <a:t>mass </a:t>
            </a:r>
            <a:r>
              <a:rPr lang="en-ZA" sz="1600" spc="-20" dirty="0">
                <a:latin typeface="Carlito"/>
                <a:cs typeface="Carlito"/>
              </a:rPr>
              <a:t>seems </a:t>
            </a:r>
            <a:r>
              <a:rPr lang="en-ZA" sz="1600" spc="-15" dirty="0">
                <a:latin typeface="Carlito"/>
                <a:cs typeface="Carlito"/>
              </a:rPr>
              <a:t>to </a:t>
            </a:r>
            <a:r>
              <a:rPr lang="en-ZA" sz="1600" spc="-25" dirty="0">
                <a:latin typeface="Carlito"/>
                <a:cs typeface="Carlito"/>
              </a:rPr>
              <a:t>correlate </a:t>
            </a:r>
            <a:r>
              <a:rPr lang="en-ZA" sz="1600" spc="-5" dirty="0">
                <a:latin typeface="Carlito"/>
                <a:cs typeface="Carlito"/>
              </a:rPr>
              <a:t>with</a:t>
            </a:r>
            <a:r>
              <a:rPr lang="en-ZA" sz="1600" spc="40" dirty="0">
                <a:latin typeface="Carlito"/>
                <a:cs typeface="Carlito"/>
              </a:rPr>
              <a:t> </a:t>
            </a:r>
            <a:r>
              <a:rPr lang="en-ZA" sz="1600" spc="-15" dirty="0">
                <a:latin typeface="Carlito"/>
                <a:cs typeface="Carlito"/>
              </a:rPr>
              <a:t>orbit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ZA" sz="1600" spc="-25" dirty="0">
                <a:latin typeface="Carlito"/>
                <a:cs typeface="Carlito"/>
              </a:rPr>
              <a:t>LEO </a:t>
            </a:r>
            <a:r>
              <a:rPr lang="en-ZA" sz="1600" spc="-5" dirty="0">
                <a:latin typeface="Carlito"/>
                <a:cs typeface="Carlito"/>
              </a:rPr>
              <a:t>and </a:t>
            </a:r>
            <a:r>
              <a:rPr lang="en-ZA" sz="1600" spc="-15" dirty="0">
                <a:latin typeface="Carlito"/>
                <a:cs typeface="Carlito"/>
              </a:rPr>
              <a:t>SSO seem to </a:t>
            </a:r>
            <a:r>
              <a:rPr lang="en-ZA" sz="1600" spc="-25" dirty="0">
                <a:latin typeface="Carlito"/>
                <a:cs typeface="Carlito"/>
              </a:rPr>
              <a:t>have </a:t>
            </a:r>
            <a:r>
              <a:rPr lang="en-ZA" sz="1600" spc="-20" dirty="0">
                <a:latin typeface="Carlito"/>
                <a:cs typeface="Carlito"/>
              </a:rPr>
              <a:t>relatively low payload</a:t>
            </a:r>
            <a:r>
              <a:rPr lang="en-ZA" sz="1600" spc="135" dirty="0">
                <a:latin typeface="Carlito"/>
                <a:cs typeface="Carlito"/>
              </a:rPr>
              <a:t> </a:t>
            </a:r>
            <a:r>
              <a:rPr lang="en-ZA" sz="1600" spc="-5" dirty="0">
                <a:latin typeface="Carlito"/>
                <a:cs typeface="Carlito"/>
              </a:rPr>
              <a:t>mass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ZA" sz="1600" spc="-5" dirty="0">
                <a:latin typeface="Carlito"/>
                <a:cs typeface="Carlito"/>
              </a:rPr>
              <a:t>The other </a:t>
            </a:r>
            <a:r>
              <a:rPr lang="en-ZA" sz="1600" spc="-20" dirty="0">
                <a:latin typeface="Carlito"/>
                <a:cs typeface="Carlito"/>
              </a:rPr>
              <a:t>most successful </a:t>
            </a:r>
            <a:r>
              <a:rPr lang="en-ZA" sz="1600" spc="-5" dirty="0">
                <a:latin typeface="Carlito"/>
                <a:cs typeface="Carlito"/>
              </a:rPr>
              <a:t>orbit </a:t>
            </a:r>
            <a:r>
              <a:rPr lang="en-ZA" sz="1600" spc="-20" dirty="0">
                <a:latin typeface="Carlito"/>
                <a:cs typeface="Carlito"/>
              </a:rPr>
              <a:t>VLEO </a:t>
            </a:r>
            <a:r>
              <a:rPr lang="en-ZA" sz="1600" spc="-5" dirty="0">
                <a:latin typeface="Carlito"/>
                <a:cs typeface="Carlito"/>
              </a:rPr>
              <a:t>only has </a:t>
            </a:r>
            <a:r>
              <a:rPr lang="en-ZA" sz="1600" spc="-10" dirty="0">
                <a:latin typeface="Carlito"/>
                <a:cs typeface="Carlito"/>
              </a:rPr>
              <a:t>payload </a:t>
            </a:r>
            <a:r>
              <a:rPr lang="en-ZA" sz="1600" spc="-5" dirty="0">
                <a:latin typeface="Carlito"/>
                <a:cs typeface="Carlito"/>
              </a:rPr>
              <a:t>mass </a:t>
            </a:r>
            <a:r>
              <a:rPr lang="en-ZA" sz="1600" spc="-20" dirty="0">
                <a:latin typeface="Carlito"/>
                <a:cs typeface="Carlito"/>
              </a:rPr>
              <a:t>values </a:t>
            </a:r>
            <a:r>
              <a:rPr lang="en-ZA" sz="1600" spc="-5" dirty="0">
                <a:latin typeface="Carlito"/>
                <a:cs typeface="Carlito"/>
              </a:rPr>
              <a:t>in the higher end of the</a:t>
            </a:r>
            <a:r>
              <a:rPr lang="en-ZA" sz="1600" spc="85" dirty="0">
                <a:latin typeface="Carlito"/>
                <a:cs typeface="Carlito"/>
              </a:rPr>
              <a:t> </a:t>
            </a:r>
            <a:r>
              <a:rPr lang="en-ZA" sz="1600" spc="-25" dirty="0">
                <a:latin typeface="Carlito"/>
                <a:cs typeface="Carlito"/>
              </a:rPr>
              <a:t>range</a:t>
            </a:r>
            <a:endParaRPr lang="en-ZA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DF1049B-0917-4C6F-B078-2E3504B8959B}"/>
              </a:ext>
            </a:extLst>
          </p:cNvPr>
          <p:cNvSpPr/>
          <p:nvPr/>
        </p:nvSpPr>
        <p:spPr>
          <a:xfrm>
            <a:off x="627529" y="1615439"/>
            <a:ext cx="10936942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8118"/>
            <a:ext cx="10687962" cy="413322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ZA" sz="1600" spc="-15" dirty="0">
                <a:latin typeface="Carlito"/>
                <a:cs typeface="Carlito"/>
              </a:rPr>
              <a:t>Success </a:t>
            </a:r>
            <a:r>
              <a:rPr lang="en-ZA" sz="1600" spc="-20" dirty="0">
                <a:latin typeface="Carlito"/>
                <a:cs typeface="Carlito"/>
              </a:rPr>
              <a:t>generally </a:t>
            </a:r>
            <a:r>
              <a:rPr lang="en-ZA" sz="1600" spc="-10" dirty="0">
                <a:latin typeface="Carlito"/>
                <a:cs typeface="Carlito"/>
              </a:rPr>
              <a:t>increases </a:t>
            </a:r>
            <a:r>
              <a:rPr lang="en-ZA" sz="1600" spc="-20" dirty="0">
                <a:latin typeface="Carlito"/>
                <a:cs typeface="Carlito"/>
              </a:rPr>
              <a:t>over </a:t>
            </a:r>
            <a:r>
              <a:rPr lang="en-ZA" sz="1600" spc="-5" dirty="0">
                <a:latin typeface="Carlito"/>
                <a:cs typeface="Carlito"/>
              </a:rPr>
              <a:t>time since </a:t>
            </a:r>
            <a:r>
              <a:rPr lang="en-ZA" sz="1600" spc="-20" dirty="0">
                <a:latin typeface="Carlito"/>
                <a:cs typeface="Carlito"/>
              </a:rPr>
              <a:t>2013 </a:t>
            </a:r>
            <a:r>
              <a:rPr lang="en-ZA" sz="1600" spc="-5" dirty="0">
                <a:latin typeface="Carlito"/>
                <a:cs typeface="Carlito"/>
              </a:rPr>
              <a:t>with a </a:t>
            </a:r>
            <a:r>
              <a:rPr lang="en-ZA" sz="1600" spc="-10" dirty="0">
                <a:latin typeface="Carlito"/>
                <a:cs typeface="Carlito"/>
              </a:rPr>
              <a:t>slight </a:t>
            </a:r>
            <a:r>
              <a:rPr lang="en-ZA" sz="1600" spc="-5" dirty="0">
                <a:latin typeface="Carlito"/>
                <a:cs typeface="Carlito"/>
              </a:rPr>
              <a:t>dip </a:t>
            </a:r>
            <a:r>
              <a:rPr lang="en-ZA" sz="1600" dirty="0">
                <a:latin typeface="Carlito"/>
                <a:cs typeface="Carlito"/>
              </a:rPr>
              <a:t>in</a:t>
            </a:r>
            <a:r>
              <a:rPr lang="en-ZA" sz="1600" spc="55" dirty="0">
                <a:latin typeface="Carlito"/>
                <a:cs typeface="Carlito"/>
              </a:rPr>
              <a:t> </a:t>
            </a:r>
            <a:r>
              <a:rPr lang="en-ZA" sz="1600" spc="-25" dirty="0">
                <a:latin typeface="Carlito"/>
                <a:cs typeface="Carlito"/>
              </a:rPr>
              <a:t>2018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ZA" sz="1600" spc="-20" dirty="0">
                <a:latin typeface="Carlito"/>
                <a:cs typeface="Carlito"/>
              </a:rPr>
              <a:t>Success </a:t>
            </a:r>
            <a:r>
              <a:rPr lang="en-ZA" sz="1600" dirty="0">
                <a:latin typeface="Carlito"/>
                <a:cs typeface="Carlito"/>
              </a:rPr>
              <a:t>in </a:t>
            </a:r>
            <a:r>
              <a:rPr lang="en-ZA" sz="1600" spc="-25" dirty="0">
                <a:latin typeface="Carlito"/>
                <a:cs typeface="Carlito"/>
              </a:rPr>
              <a:t>recent years </a:t>
            </a:r>
            <a:r>
              <a:rPr lang="en-ZA" sz="1600" spc="-15" dirty="0">
                <a:latin typeface="Carlito"/>
                <a:cs typeface="Carlito"/>
              </a:rPr>
              <a:t>at </a:t>
            </a:r>
            <a:r>
              <a:rPr lang="en-ZA" sz="1600" spc="-20" dirty="0">
                <a:latin typeface="Carlito"/>
                <a:cs typeface="Carlito"/>
              </a:rPr>
              <a:t>around</a:t>
            </a:r>
            <a:r>
              <a:rPr lang="en-ZA" sz="1600" spc="90" dirty="0">
                <a:latin typeface="Carlito"/>
                <a:cs typeface="Carlito"/>
              </a:rPr>
              <a:t> </a:t>
            </a:r>
            <a:r>
              <a:rPr lang="en-ZA" sz="1600" spc="-25" dirty="0">
                <a:latin typeface="Carlito"/>
                <a:cs typeface="Carlito"/>
              </a:rPr>
              <a:t>80%</a:t>
            </a:r>
            <a:endParaRPr lang="en-ZA" sz="1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594FADD-63A1-4922-875E-AC8CB139F7AF}"/>
              </a:ext>
            </a:extLst>
          </p:cNvPr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ZA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ZA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ZA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ZA" sz="24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ZA" sz="24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ZA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ZA" sz="24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ZA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E80029-FED1-42DB-824D-60C3E78842C0}"/>
              </a:ext>
            </a:extLst>
          </p:cNvPr>
          <p:cNvSpPr/>
          <p:nvPr/>
        </p:nvSpPr>
        <p:spPr>
          <a:xfrm>
            <a:off x="6728012" y="1512092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F7E7E28-5991-4E71-B10A-282620BBD891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8E87F2E-7FCF-4DF6-A27A-F9ADE47236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5A1E7D7-5936-4EA4-BAD4-BDAA712026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7D8358B-D824-470A-8D64-A2A2003C57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0C5EB58-7397-403C-A602-F0583E6726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492623"/>
            <a:ext cx="10515599" cy="51233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public SpaceX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SpaceX </a:t>
            </a:r>
            <a:r>
              <a:rPr lang="en-ZA" sz="2200" spc="-5" dirty="0" err="1">
                <a:solidFill>
                  <a:schemeClr val="tx1"/>
                </a:solidFill>
                <a:latin typeface="Carlito"/>
                <a:cs typeface="Carlito"/>
              </a:rPr>
              <a:t>wikipedia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page by  </a:t>
            </a:r>
            <a:r>
              <a:rPr lang="en-ZA" sz="2200" spc="-20" dirty="0" err="1">
                <a:solidFill>
                  <a:schemeClr val="tx1"/>
                </a:solidFill>
                <a:latin typeface="Carlito"/>
                <a:cs typeface="Carlito"/>
              </a:rPr>
              <a:t>webscraping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 the API.</a:t>
            </a:r>
            <a:endParaRPr lang="en-ZA" sz="2200" spc="-5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Performed Explanatory Data Analysis (EDA) on the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ZA" sz="2200" dirty="0">
                <a:solidFill>
                  <a:schemeClr val="tx1"/>
                </a:solidFill>
                <a:latin typeface="Carlito"/>
                <a:cs typeface="Carlito"/>
              </a:rPr>
              <a:t>SQL,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dashboards.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encoding.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ZA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ZA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ZA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ZA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ZA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ZA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ZA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Nearest </a:t>
            </a:r>
            <a:r>
              <a:rPr lang="en-ZA" sz="2200" spc="-20" dirty="0" err="1">
                <a:solidFill>
                  <a:schemeClr val="tx1"/>
                </a:solidFill>
                <a:latin typeface="Carlito"/>
                <a:cs typeface="Carlito"/>
              </a:rPr>
              <a:t>Neighbors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ZA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ZA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ZA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ZA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ZA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spc="-5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F137FBE-2384-4DCE-9379-CD8FC3DBF6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A27E623-F78A-4BAF-A488-A1CC38A602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BAE2B20-6D60-4F76-BE90-5643A4A37F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E8DAC3-1BC0-4F5E-BD9A-8066218B37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938" y="1825625"/>
            <a:ext cx="9745662" cy="4351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6277"/>
            <a:ext cx="10687962" cy="47306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ZA" sz="17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ZA" sz="17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ZA"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78A3EC2-F305-4062-8022-FF1A415008AD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ZA" sz="17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ZA" sz="17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ZA" sz="17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ZA" sz="17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ZA"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33488A3-8382-4536-9B77-7C5B60013818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687962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6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ZA" sz="16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ZA" sz="16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ZA" sz="16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ZA" sz="16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ZA" sz="16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ZA" sz="16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4E3A955-750D-4612-A939-E60F8B8AE479}"/>
              </a:ext>
            </a:extLst>
          </p:cNvPr>
          <p:cNvSpPr/>
          <p:nvPr/>
        </p:nvSpPr>
        <p:spPr>
          <a:xfrm>
            <a:off x="1191409" y="1527306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EB814B96-C558-4FA8-9FCA-A1398CDC7762}"/>
              </a:ext>
            </a:extLst>
          </p:cNvPr>
          <p:cNvGrpSpPr/>
          <p:nvPr/>
        </p:nvGrpSpPr>
        <p:grpSpPr>
          <a:xfrm>
            <a:off x="2802635" y="3271009"/>
            <a:ext cx="7505700" cy="1562100"/>
            <a:chOff x="2802635" y="3552444"/>
            <a:chExt cx="7505700" cy="15621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CF35D78-5036-4309-9B13-51E2960A00BC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FB472E80-A41E-476F-9358-E5AFA7048B29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ZA" sz="17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ZA" sz="17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ZA" sz="17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ZA" sz="17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ZA"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60C0B91-1ECF-4DCA-A36A-D79EDDDE11A8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1F8D023-71C9-4E83-82C3-8ACCF6D54F91}"/>
              </a:ext>
            </a:extLst>
          </p:cNvPr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9858"/>
            <a:ext cx="10530113" cy="475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365" indent="-229235" algn="ctr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ZA" sz="3200" spc="-20" dirty="0" err="1">
                <a:solidFill>
                  <a:schemeClr val="tx1"/>
                </a:solidFill>
                <a:latin typeface="Carlito"/>
                <a:cs typeface="Carlito"/>
              </a:rPr>
              <a:t>Backgroud</a:t>
            </a:r>
            <a:endParaRPr lang="en-ZA" sz="3200" spc="-2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endParaRPr lang="en-ZA" sz="2200" spc="-2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Commercial </a:t>
            </a: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Age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is</a:t>
            </a:r>
            <a:r>
              <a:rPr lang="en-ZA" sz="2200" spc="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Here</a:t>
            </a: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ZA" sz="22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ZA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ZA" sz="22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ZA" sz="22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ZA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wants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compete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Space</a:t>
            </a:r>
            <a:r>
              <a:rPr lang="en-ZA" sz="2200" spc="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X</a:t>
            </a:r>
            <a:endParaRPr lang="en-ZA" sz="335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ZA" sz="30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ZA" sz="30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tabLst>
                <a:tab pos="240665" algn="l"/>
                <a:tab pos="241300" algn="l"/>
              </a:tabLst>
            </a:pPr>
            <a:r>
              <a:rPr lang="en-ZA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tasks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us </a:t>
            </a:r>
            <a:r>
              <a:rPr lang="en-ZA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train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a machine learning model </a:t>
            </a:r>
            <a:r>
              <a:rPr lang="en-ZA" sz="2200" spc="-60" dirty="0">
                <a:solidFill>
                  <a:schemeClr val="tx1"/>
                </a:solidFill>
                <a:latin typeface="Carlito"/>
                <a:cs typeface="Carlito"/>
              </a:rPr>
              <a:t>to  </a:t>
            </a:r>
            <a:r>
              <a:rPr lang="en-ZA" sz="2200" spc="-20" dirty="0">
                <a:solidFill>
                  <a:schemeClr val="tx1"/>
                </a:solidFill>
                <a:latin typeface="Carlito"/>
                <a:cs typeface="Carlito"/>
              </a:rPr>
              <a:t>predict successful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Stage </a:t>
            </a:r>
            <a:r>
              <a:rPr lang="en-ZA" sz="2200" spc="-5" dirty="0">
                <a:solidFill>
                  <a:schemeClr val="tx1"/>
                </a:solidFill>
                <a:latin typeface="Carlito"/>
                <a:cs typeface="Carlito"/>
              </a:rPr>
              <a:t>1</a:t>
            </a:r>
            <a:r>
              <a:rPr lang="en-ZA" sz="2200" spc="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ZA" sz="2200" spc="-25" dirty="0">
                <a:solidFill>
                  <a:schemeClr val="tx1"/>
                </a:solidFill>
                <a:latin typeface="Carlito"/>
                <a:cs typeface="Carlito"/>
              </a:rPr>
              <a:t>recovery</a:t>
            </a:r>
            <a:endParaRPr lang="en-ZA" sz="22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6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ZA" sz="16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ZA" sz="16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ZA" sz="16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ZA" sz="16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600" dirty="0">
                <a:solidFill>
                  <a:srgbClr val="404040"/>
                </a:solidFill>
                <a:latin typeface="Carlito"/>
                <a:cs typeface="Carlito"/>
              </a:rPr>
              <a:t>landings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8450A98-7838-4E72-9FCC-5BA52D419DE5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0F47BB6-3891-4E81-A054-1B30EC92C2B7}"/>
              </a:ext>
            </a:extLst>
          </p:cNvPr>
          <p:cNvSpPr/>
          <p:nvPr/>
        </p:nvSpPr>
        <p:spPr>
          <a:xfrm>
            <a:off x="906390" y="230886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5CF6E8C-7412-4D29-838C-BEAFD24620BD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0C99842-1B7E-4AB4-B8E2-3D3E205B2C20}"/>
              </a:ext>
            </a:extLst>
          </p:cNvPr>
          <p:cNvSpPr/>
          <p:nvPr/>
        </p:nvSpPr>
        <p:spPr>
          <a:xfrm>
            <a:off x="645459" y="1774321"/>
            <a:ext cx="11026588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61739" y="2082114"/>
            <a:ext cx="973214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B0B759F-B69E-418E-BE16-CB5C38BCDF29}"/>
              </a:ext>
            </a:extLst>
          </p:cNvPr>
          <p:cNvSpPr/>
          <p:nvPr/>
        </p:nvSpPr>
        <p:spPr>
          <a:xfrm>
            <a:off x="3086100" y="2082114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82A4C01-8509-406B-B2A9-46AF8BDE02E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9938" y="2057400"/>
            <a:ext cx="9477375" cy="381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ZA" sz="17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ZA" sz="17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ZA" sz="17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ZA" sz="17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ZA" sz="17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ZA" sz="17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ZA" sz="17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ZA" sz="17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ZA" sz="17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ZA" sz="17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ZA" sz="17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ZA" sz="17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17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ZA" sz="17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ZA" sz="17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ZA" sz="17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ZA" sz="17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17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ZA" sz="17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ZA" sz="17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ZA" sz="17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17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ZA" sz="17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https://github.com/Mokaba23/IBM-Data-Science-Certificate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ZA" sz="16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ZA" sz="1600" dirty="0">
              <a:latin typeface="Carlito"/>
              <a:cs typeface="Carlito"/>
            </a:endParaRPr>
          </a:p>
          <a:p>
            <a:pPr algn="l"/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 Ahuja, Alex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ZA" sz="16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ZA" sz="16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ZA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ZA" sz="16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ZA" sz="16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ZA" sz="16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ZA" sz="16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ZA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ZA" sz="16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ZA" sz="16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collected data from Space X and Space Y was combined.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the true landing 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succefull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unsuccefull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601586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ZA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ZA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ZA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ZA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ZA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ZA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ZA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ZA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ZA" sz="24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ZA" sz="24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ZA" sz="24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ZA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ZA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ZA" sz="24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ZA" sz="24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ZA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ZA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ZA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ZA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ZA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ZA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ZA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ZA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ZA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ZA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ZA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ZA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ZA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ZA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ZA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ZA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ZA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ZA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ZA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ZA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ZA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1" y="1792288"/>
            <a:ext cx="591026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(https://github.com/Mokaba23/IBM-Data-Science-Certificate/blob/main/10.Applied_Data_Science_Capstone/Week%201/Data-collection-api.ipynb)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F35B741C-3EA7-46BD-97AC-7CE48E49EE9F}"/>
              </a:ext>
            </a:extLst>
          </p:cNvPr>
          <p:cNvGrpSpPr/>
          <p:nvPr/>
        </p:nvGrpSpPr>
        <p:grpSpPr>
          <a:xfrm>
            <a:off x="5562229" y="1821180"/>
            <a:ext cx="1851660" cy="1607820"/>
            <a:chOff x="4782311" y="1478280"/>
            <a:chExt cx="1851660" cy="160782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62CE42B-002A-4F0C-9E65-ABE3576CFD65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7AF525F-93A9-4CF3-801F-91565C452E57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7252E01-BD11-4FF6-AB5C-181EEB44D72C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CED3A57-B336-41E0-8CF7-12C4AF60C9F5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r>
                <a:rPr lang="en-ZA" sz="1600" dirty="0">
                  <a:solidFill>
                    <a:schemeClr val="bg1"/>
                  </a:solidFill>
                </a:rPr>
                <a:t>Request(Space X API)</a:t>
              </a:r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object 13">
            <a:extLst>
              <a:ext uri="{FF2B5EF4-FFF2-40B4-BE49-F238E27FC236}">
                <a16:creationId xmlns:a16="http://schemas.microsoft.com/office/drawing/2014/main" id="{76B73FFF-133B-466B-81AF-2B1064D2001D}"/>
              </a:ext>
            </a:extLst>
          </p:cNvPr>
          <p:cNvGrpSpPr/>
          <p:nvPr/>
        </p:nvGrpSpPr>
        <p:grpSpPr>
          <a:xfrm>
            <a:off x="5543940" y="3217535"/>
            <a:ext cx="1851660" cy="1666239"/>
            <a:chOff x="4782311" y="2807207"/>
            <a:chExt cx="1851660" cy="1666239"/>
          </a:xfrm>
          <a:solidFill>
            <a:schemeClr val="accent1"/>
          </a:solidFill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4BA99C02-A518-46D5-BA3E-560982CFDFBF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95A27E97-E602-4B29-9BE3-532CBAD3BE48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153E9DD7-9F2B-4963-8F9E-1896A2E57A72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BB116ADE-BA73-4493-91E5-294B2DEBD75F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51EFBD64-6C53-4592-9580-A98D9BDBE5EB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20">
            <a:extLst>
              <a:ext uri="{FF2B5EF4-FFF2-40B4-BE49-F238E27FC236}">
                <a16:creationId xmlns:a16="http://schemas.microsoft.com/office/drawing/2014/main" id="{7F20726B-F668-412A-A642-13EEEA29705A}"/>
              </a:ext>
            </a:extLst>
          </p:cNvPr>
          <p:cNvGrpSpPr/>
          <p:nvPr/>
        </p:nvGrpSpPr>
        <p:grpSpPr>
          <a:xfrm>
            <a:off x="5562229" y="4825355"/>
            <a:ext cx="2790825" cy="1141730"/>
            <a:chOff x="4782311" y="4137659"/>
            <a:chExt cx="2790825" cy="1141730"/>
          </a:xfrm>
          <a:solidFill>
            <a:schemeClr val="accent1"/>
          </a:solidFill>
        </p:grpSpPr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725345FD-30EA-4EBF-BC97-A10C14782C10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76D47D4E-1A64-4739-B322-6829E531EB74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F83504F2-BCA0-4BE9-B303-F6108B457EB1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A664BBDA-4C56-45E0-B749-A36E95DCA371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4F9031EA-BB0B-44FE-AD52-2BC769C189CA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r>
                <a:rPr lang="en-ZA" sz="1600" dirty="0" err="1">
                  <a:solidFill>
                    <a:schemeClr val="bg1"/>
                  </a:solidFill>
                </a:rPr>
                <a:t>Json_normalize</a:t>
              </a:r>
              <a:r>
                <a:rPr lang="en-ZA" sz="1600" dirty="0">
                  <a:solidFill>
                    <a:schemeClr val="bg1"/>
                  </a:solidFill>
                </a:rPr>
                <a:t> to </a:t>
              </a:r>
              <a:r>
                <a:rPr lang="en-ZA" sz="1600" dirty="0" err="1">
                  <a:solidFill>
                    <a:schemeClr val="bg1"/>
                  </a:solidFill>
                </a:rPr>
                <a:t>Dataframe</a:t>
              </a:r>
              <a:r>
                <a:rPr lang="en-ZA" sz="1600" dirty="0">
                  <a:solidFill>
                    <a:schemeClr val="bg1"/>
                  </a:solidFill>
                </a:rPr>
                <a:t> data from JSON</a:t>
              </a:r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object 27">
            <a:extLst>
              <a:ext uri="{FF2B5EF4-FFF2-40B4-BE49-F238E27FC236}">
                <a16:creationId xmlns:a16="http://schemas.microsoft.com/office/drawing/2014/main" id="{47AFEFD8-DE54-48A9-BC08-947174CB102B}"/>
              </a:ext>
            </a:extLst>
          </p:cNvPr>
          <p:cNvGrpSpPr/>
          <p:nvPr/>
        </p:nvGrpSpPr>
        <p:grpSpPr>
          <a:xfrm>
            <a:off x="7730478" y="3753672"/>
            <a:ext cx="1859280" cy="2205355"/>
            <a:chOff x="7139940" y="3073907"/>
            <a:chExt cx="1859280" cy="2205355"/>
          </a:xfrm>
          <a:solidFill>
            <a:schemeClr val="accent1"/>
          </a:solidFill>
        </p:grpSpPr>
        <p:sp>
          <p:nvSpPr>
            <p:cNvPr id="25" name="object 28">
              <a:extLst>
                <a:ext uri="{FF2B5EF4-FFF2-40B4-BE49-F238E27FC236}">
                  <a16:creationId xmlns:a16="http://schemas.microsoft.com/office/drawing/2014/main" id="{E617A74E-143C-4027-B917-5D85B08C6F67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9">
              <a:extLst>
                <a:ext uri="{FF2B5EF4-FFF2-40B4-BE49-F238E27FC236}">
                  <a16:creationId xmlns:a16="http://schemas.microsoft.com/office/drawing/2014/main" id="{EFE2B11B-95C6-4D13-84A2-8BE8BC59FAA7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0">
              <a:extLst>
                <a:ext uri="{FF2B5EF4-FFF2-40B4-BE49-F238E27FC236}">
                  <a16:creationId xmlns:a16="http://schemas.microsoft.com/office/drawing/2014/main" id="{F4F5213F-CCE2-4782-94BD-9D445E977CB9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1309559B-B926-4AD7-8528-E923E94BBABA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2">
              <a:extLst>
                <a:ext uri="{FF2B5EF4-FFF2-40B4-BE49-F238E27FC236}">
                  <a16:creationId xmlns:a16="http://schemas.microsoft.com/office/drawing/2014/main" id="{86935CC6-75EE-49F7-B27B-3783F0EC5AE6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r>
                <a:rPr lang="en-ZA" sz="1600" dirty="0">
                  <a:solidFill>
                    <a:schemeClr val="bg1"/>
                  </a:solidFill>
                </a:rPr>
                <a:t>Dictionary relevant data.</a:t>
              </a:r>
              <a:endParaRPr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object 34">
            <a:extLst>
              <a:ext uri="{FF2B5EF4-FFF2-40B4-BE49-F238E27FC236}">
                <a16:creationId xmlns:a16="http://schemas.microsoft.com/office/drawing/2014/main" id="{6A50F184-1137-4DC6-9F20-F0B9429051A9}"/>
              </a:ext>
            </a:extLst>
          </p:cNvPr>
          <p:cNvGrpSpPr/>
          <p:nvPr/>
        </p:nvGrpSpPr>
        <p:grpSpPr>
          <a:xfrm>
            <a:off x="7634196" y="2134140"/>
            <a:ext cx="1868805" cy="2205355"/>
            <a:chOff x="7139940" y="1744979"/>
            <a:chExt cx="1868805" cy="2205355"/>
          </a:xfrm>
          <a:solidFill>
            <a:schemeClr val="accent1"/>
          </a:solidFill>
        </p:grpSpPr>
        <p:sp>
          <p:nvSpPr>
            <p:cNvPr id="31" name="object 35">
              <a:extLst>
                <a:ext uri="{FF2B5EF4-FFF2-40B4-BE49-F238E27FC236}">
                  <a16:creationId xmlns:a16="http://schemas.microsoft.com/office/drawing/2014/main" id="{D19B5F98-B2A7-4763-A78F-C53182600E58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6">
              <a:extLst>
                <a:ext uri="{FF2B5EF4-FFF2-40B4-BE49-F238E27FC236}">
                  <a16:creationId xmlns:a16="http://schemas.microsoft.com/office/drawing/2014/main" id="{2ECEAC96-A7A6-453F-AE32-9C381ADBDE65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7">
              <a:extLst>
                <a:ext uri="{FF2B5EF4-FFF2-40B4-BE49-F238E27FC236}">
                  <a16:creationId xmlns:a16="http://schemas.microsoft.com/office/drawing/2014/main" id="{44ED19F2-647F-43E8-B4B7-0E0D046FA40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8">
              <a:extLst>
                <a:ext uri="{FF2B5EF4-FFF2-40B4-BE49-F238E27FC236}">
                  <a16:creationId xmlns:a16="http://schemas.microsoft.com/office/drawing/2014/main" id="{FB12C8F5-0C8C-4F51-94FC-9A83D02DA001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9">
              <a:extLst>
                <a:ext uri="{FF2B5EF4-FFF2-40B4-BE49-F238E27FC236}">
                  <a16:creationId xmlns:a16="http://schemas.microsoft.com/office/drawing/2014/main" id="{366656B8-7308-47CD-B9A9-110D21E8DB89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r>
                <a:rPr lang="en-ZA" dirty="0">
                  <a:solidFill>
                    <a:schemeClr val="bg1"/>
                  </a:solidFill>
                </a:rPr>
                <a:t>Convert a Dictionary to a </a:t>
              </a:r>
              <a:r>
                <a:rPr lang="en-ZA" dirty="0" err="1">
                  <a:solidFill>
                    <a:schemeClr val="bg1"/>
                  </a:solidFill>
                </a:rPr>
                <a:t>DataFrame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object 41">
            <a:extLst>
              <a:ext uri="{FF2B5EF4-FFF2-40B4-BE49-F238E27FC236}">
                <a16:creationId xmlns:a16="http://schemas.microsoft.com/office/drawing/2014/main" id="{71AF0215-8CA3-4E44-B917-AE84FA4F5467}"/>
              </a:ext>
            </a:extLst>
          </p:cNvPr>
          <p:cNvGrpSpPr/>
          <p:nvPr/>
        </p:nvGrpSpPr>
        <p:grpSpPr>
          <a:xfrm>
            <a:off x="7610888" y="1841056"/>
            <a:ext cx="2790825" cy="1143000"/>
            <a:chOff x="7139940" y="1478280"/>
            <a:chExt cx="2790825" cy="1143000"/>
          </a:xfrm>
          <a:solidFill>
            <a:schemeClr val="accent1"/>
          </a:solidFill>
        </p:grpSpPr>
        <p:sp>
          <p:nvSpPr>
            <p:cNvPr id="37" name="object 42">
              <a:extLst>
                <a:ext uri="{FF2B5EF4-FFF2-40B4-BE49-F238E27FC236}">
                  <a16:creationId xmlns:a16="http://schemas.microsoft.com/office/drawing/2014/main" id="{B2F416F3-F335-4391-B5DE-3CCBF2A9C73D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3">
              <a:extLst>
                <a:ext uri="{FF2B5EF4-FFF2-40B4-BE49-F238E27FC236}">
                  <a16:creationId xmlns:a16="http://schemas.microsoft.com/office/drawing/2014/main" id="{4C5AF54D-D4E1-4753-91EB-05C7ACC93CE5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4">
              <a:extLst>
                <a:ext uri="{FF2B5EF4-FFF2-40B4-BE49-F238E27FC236}">
                  <a16:creationId xmlns:a16="http://schemas.microsoft.com/office/drawing/2014/main" id="{D92E0C54-CF2E-4471-90ED-5EB3C3160956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5">
              <a:extLst>
                <a:ext uri="{FF2B5EF4-FFF2-40B4-BE49-F238E27FC236}">
                  <a16:creationId xmlns:a16="http://schemas.microsoft.com/office/drawing/2014/main" id="{CB0882CE-BEBB-4608-8A9A-C2EAFACC81FE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6">
              <a:extLst>
                <a:ext uri="{FF2B5EF4-FFF2-40B4-BE49-F238E27FC236}">
                  <a16:creationId xmlns:a16="http://schemas.microsoft.com/office/drawing/2014/main" id="{6C3F7348-5D1E-4C91-BB3C-974191C6DDA3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r>
                <a:rPr lang="en-ZA" dirty="0">
                  <a:solidFill>
                    <a:schemeClr val="bg1"/>
                  </a:solidFill>
                </a:rPr>
                <a:t>Filter the </a:t>
              </a:r>
              <a:r>
                <a:rPr lang="en-ZA" dirty="0" err="1">
                  <a:solidFill>
                    <a:schemeClr val="bg1"/>
                  </a:solidFill>
                </a:rPr>
                <a:t>Dataframe</a:t>
              </a:r>
              <a:r>
                <a:rPr lang="en-ZA" dirty="0">
                  <a:solidFill>
                    <a:schemeClr val="bg1"/>
                  </a:solidFill>
                </a:rPr>
                <a:t> for Falcon 9 launches.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object 48">
            <a:extLst>
              <a:ext uri="{FF2B5EF4-FFF2-40B4-BE49-F238E27FC236}">
                <a16:creationId xmlns:a16="http://schemas.microsoft.com/office/drawing/2014/main" id="{205F5C5F-B8AB-4BD8-B2BB-FCBD50DBA237}"/>
              </a:ext>
            </a:extLst>
          </p:cNvPr>
          <p:cNvGrpSpPr/>
          <p:nvPr/>
        </p:nvGrpSpPr>
        <p:grpSpPr>
          <a:xfrm>
            <a:off x="9843231" y="1852497"/>
            <a:ext cx="1894839" cy="1143000"/>
            <a:chOff x="9496043" y="1478280"/>
            <a:chExt cx="1894839" cy="1143000"/>
          </a:xfrm>
          <a:solidFill>
            <a:schemeClr val="accent1"/>
          </a:solidFill>
        </p:grpSpPr>
        <p:sp>
          <p:nvSpPr>
            <p:cNvPr id="43" name="object 49">
              <a:extLst>
                <a:ext uri="{FF2B5EF4-FFF2-40B4-BE49-F238E27FC236}">
                  <a16:creationId xmlns:a16="http://schemas.microsoft.com/office/drawing/2014/main" id="{A7A438D4-80F7-440D-A9E6-FF470F442871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0">
              <a:extLst>
                <a:ext uri="{FF2B5EF4-FFF2-40B4-BE49-F238E27FC236}">
                  <a16:creationId xmlns:a16="http://schemas.microsoft.com/office/drawing/2014/main" id="{732A8243-CCB6-4199-A357-516C8AD02162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1">
              <a:extLst>
                <a:ext uri="{FF2B5EF4-FFF2-40B4-BE49-F238E27FC236}">
                  <a16:creationId xmlns:a16="http://schemas.microsoft.com/office/drawing/2014/main" id="{DE611A7B-694E-46DC-BE6A-FD0CB557E75F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r>
                <a:rPr lang="en-ZA" dirty="0" err="1">
                  <a:solidFill>
                    <a:schemeClr val="bg1"/>
                  </a:solidFill>
                </a:rPr>
                <a:t>Imputate</a:t>
              </a:r>
              <a:r>
                <a:rPr lang="en-ZA" dirty="0">
                  <a:solidFill>
                    <a:schemeClr val="bg1"/>
                  </a:solidFill>
                </a:rPr>
                <a:t> missing </a:t>
              </a:r>
              <a:r>
                <a:rPr lang="en-ZA" dirty="0" err="1">
                  <a:solidFill>
                    <a:schemeClr val="bg1"/>
                  </a:solidFill>
                </a:rPr>
                <a:t>PayLoadMass</a:t>
              </a:r>
              <a:r>
                <a:rPr lang="en-ZA" dirty="0">
                  <a:solidFill>
                    <a:schemeClr val="bg1"/>
                  </a:solidFill>
                </a:rPr>
                <a:t> values with mean.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42C6AB7-B41D-4280-B232-74BC27C5E264}"/>
              </a:ext>
            </a:extLst>
          </p:cNvPr>
          <p:cNvSpPr txBox="1"/>
          <p:nvPr/>
        </p:nvSpPr>
        <p:spPr>
          <a:xfrm>
            <a:off x="5630809" y="3255427"/>
            <a:ext cx="1677923" cy="99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lang="en-ZA" sz="16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lang="en-ZA" sz="16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lang="en-ZA" sz="16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lang="en-ZA" sz="16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lang="en-ZA" sz="16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ZA" sz="16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lang="en-ZA" sz="16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lang="en-ZA" sz="16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lang="en-ZA" sz="16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lang="en-ZA" sz="16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ZA" sz="16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lang="en-ZA"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notebook(https://github.com/Mokaba23/IBM-Data-Science-Certificate/blob/main/10.Applied_Data_Science_Capstone/Week%201/Data%20collData%20collection%20webscraping.ipynb)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298141" y="1792288"/>
            <a:ext cx="6073121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grpSp>
        <p:nvGrpSpPr>
          <p:cNvPr id="13" name="object 6">
            <a:extLst>
              <a:ext uri="{FF2B5EF4-FFF2-40B4-BE49-F238E27FC236}">
                <a16:creationId xmlns:a16="http://schemas.microsoft.com/office/drawing/2014/main" id="{C6806B8D-1505-49BE-A692-C7A1A276969E}"/>
              </a:ext>
            </a:extLst>
          </p:cNvPr>
          <p:cNvGrpSpPr/>
          <p:nvPr/>
        </p:nvGrpSpPr>
        <p:grpSpPr>
          <a:xfrm>
            <a:off x="5325944" y="1598421"/>
            <a:ext cx="2621280" cy="2318005"/>
            <a:chOff x="5111496" y="713231"/>
            <a:chExt cx="2621280" cy="2318005"/>
          </a:xfrm>
          <a:solidFill>
            <a:srgbClr val="0B49CB"/>
          </a:solidFill>
        </p:grpSpPr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95E4CA74-9B82-4943-970B-7152915C0F07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7FBECB2F-EF2C-4E99-AB95-9606AC40ECCA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ADC57153-15A5-44DF-BFE6-E9C547D2443C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974F7C32-954C-4C82-B2FB-8BCC1BCB5DF2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1382DECF-490E-426D-B03D-81A3D4165FCE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3">
            <a:extLst>
              <a:ext uri="{FF2B5EF4-FFF2-40B4-BE49-F238E27FC236}">
                <a16:creationId xmlns:a16="http://schemas.microsoft.com/office/drawing/2014/main" id="{73645BF9-3382-4E9D-B59D-C83E060C01FD}"/>
              </a:ext>
            </a:extLst>
          </p:cNvPr>
          <p:cNvGrpSpPr/>
          <p:nvPr/>
        </p:nvGrpSpPr>
        <p:grpSpPr>
          <a:xfrm>
            <a:off x="5338781" y="3285490"/>
            <a:ext cx="2580640" cy="2318385"/>
            <a:chOff x="5111496" y="2589276"/>
            <a:chExt cx="2580640" cy="2318385"/>
          </a:xfrm>
          <a:solidFill>
            <a:srgbClr val="0B49CB"/>
          </a:solidFill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1E6E1F87-54E2-4908-B66E-6E7A97ACC7B6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35AD8E14-1F6C-4471-BACB-33A0FF406C61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4D7851D9-701A-4A77-8432-A92E53682C27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234CEF79-544C-4211-9DBE-E58F08A42DD1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4D4EA39C-6265-49B4-9F27-6A0BF52BD2FB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0">
            <a:extLst>
              <a:ext uri="{FF2B5EF4-FFF2-40B4-BE49-F238E27FC236}">
                <a16:creationId xmlns:a16="http://schemas.microsoft.com/office/drawing/2014/main" id="{F4D1F203-B319-41B7-9A95-4CC2695B73E2}"/>
              </a:ext>
            </a:extLst>
          </p:cNvPr>
          <p:cNvGrpSpPr/>
          <p:nvPr/>
        </p:nvGrpSpPr>
        <p:grpSpPr>
          <a:xfrm>
            <a:off x="5338781" y="5026911"/>
            <a:ext cx="3906520" cy="1580515"/>
            <a:chOff x="5111496" y="4465320"/>
            <a:chExt cx="3906520" cy="1580515"/>
          </a:xfrm>
          <a:solidFill>
            <a:srgbClr val="0B49CB"/>
          </a:solidFill>
        </p:grpSpPr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B8F58A43-D340-4F36-977A-CED3683D6CAE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8BF741F0-4C55-41E3-977F-24F6373D67B8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D9EDA71A-26C7-4BDF-A736-1EC1A094763F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3DF9CA05-0661-4A78-848E-3F3641C1E094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C093E561-0ECA-4F6F-A88F-DB409D9AC9D9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6475E057-AEAA-4127-9CD9-C2F204E8B786}"/>
              </a:ext>
            </a:extLst>
          </p:cNvPr>
          <p:cNvGrpSpPr/>
          <p:nvPr/>
        </p:nvGrpSpPr>
        <p:grpSpPr>
          <a:xfrm>
            <a:off x="8840600" y="3486718"/>
            <a:ext cx="2580640" cy="3080385"/>
            <a:chOff x="8438388" y="2965704"/>
            <a:chExt cx="2580640" cy="3080385"/>
          </a:xfrm>
        </p:grpSpPr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BAFF8EDB-C099-4F2B-8610-509B4ADD7434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4A650077-41F8-4843-96A5-AB4E5F87944A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E87F9441-3647-4C42-BD50-F6F841B2436F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D3D44609-6A32-4B0F-ACA4-29CE1C874BAA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F7CA66D9-D0A5-4C0D-B3BB-AE8EDD5A2823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4">
            <a:extLst>
              <a:ext uri="{FF2B5EF4-FFF2-40B4-BE49-F238E27FC236}">
                <a16:creationId xmlns:a16="http://schemas.microsoft.com/office/drawing/2014/main" id="{9BBB9C3A-25F1-41C8-A972-0F3FCE14AD22}"/>
              </a:ext>
            </a:extLst>
          </p:cNvPr>
          <p:cNvGrpSpPr/>
          <p:nvPr/>
        </p:nvGrpSpPr>
        <p:grpSpPr>
          <a:xfrm>
            <a:off x="8805040" y="1825868"/>
            <a:ext cx="2580640" cy="3112135"/>
            <a:chOff x="8438388" y="1089660"/>
            <a:chExt cx="2580640" cy="3112135"/>
          </a:xfrm>
        </p:grpSpPr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3342770E-4E3E-4506-9A94-E8FD28A2B7C0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D93EC84A-33DE-42FF-A1A6-3C2AE84A2680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CD5B5083-E095-4396-9A22-3344EB329A9A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E3D14F90-26DC-4325-B15C-B248FD93B885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4BC43C8A-BD9E-4AD5-AA2D-F263F80D60F7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C16C5A51-02FE-4F56-8550-03A1CC3CF217}"/>
              </a:ext>
            </a:extLst>
          </p:cNvPr>
          <p:cNvGrpSpPr/>
          <p:nvPr/>
        </p:nvGrpSpPr>
        <p:grpSpPr>
          <a:xfrm>
            <a:off x="8788082" y="1525529"/>
            <a:ext cx="2580640" cy="1580515"/>
            <a:chOff x="8438388" y="713231"/>
            <a:chExt cx="2580640" cy="1580515"/>
          </a:xfrm>
          <a:solidFill>
            <a:srgbClr val="0B49CB"/>
          </a:solidFill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2F52BDBF-1866-4522-9875-69AC7FACA6D1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19776562-D3FE-4AC6-B082-49CC95EB3EA6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061303CD-4D08-45E8-A98F-C599C2C6E8EB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1951</Words>
  <Application>Microsoft Office PowerPoint</Application>
  <PresentationFormat>Widescreen</PresentationFormat>
  <Paragraphs>311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MS MOKABA MABUELA</cp:lastModifiedBy>
  <cp:revision>211</cp:revision>
  <dcterms:created xsi:type="dcterms:W3CDTF">2021-04-29T18:58:34Z</dcterms:created>
  <dcterms:modified xsi:type="dcterms:W3CDTF">2021-10-03T21:56:29Z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